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7" r:id="rId3"/>
    <p:sldId id="256" r:id="rId4"/>
    <p:sldId id="264" r:id="rId5"/>
    <p:sldId id="257" r:id="rId6"/>
    <p:sldId id="258" r:id="rId7"/>
    <p:sldId id="260" r:id="rId8"/>
    <p:sldId id="259" r:id="rId9"/>
    <p:sldId id="261" r:id="rId10"/>
    <p:sldId id="262"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11/19/2018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Lecture </a:t>
            </a:r>
            <a:r>
              <a:rPr lang="en-US" b="1" smtClean="0">
                <a:solidFill>
                  <a:schemeClr val="tx1"/>
                </a:solidFill>
                <a:latin typeface="Times New Roman" pitchFamily="18" charset="0"/>
                <a:cs typeface="Times New Roman" pitchFamily="18" charset="0"/>
              </a:rPr>
              <a:t>3</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77052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524933" y="1295400"/>
            <a:ext cx="7467600" cy="892552"/>
          </a:xfrm>
          <a:prstGeom prst="rect">
            <a:avLst/>
          </a:prstGeom>
        </p:spPr>
        <p:txBody>
          <a:bodyPr wrap="square">
            <a:spAutoFit/>
          </a:bodyPr>
          <a:lstStyle/>
          <a:p>
            <a:pPr algn="just"/>
            <a:r>
              <a:rPr lang="en-US" sz="2600" b="1" dirty="0">
                <a:solidFill>
                  <a:srgbClr val="FF0000"/>
                </a:solidFill>
                <a:latin typeface="Times New Roman" pitchFamily="18" charset="0"/>
                <a:cs typeface="Times New Roman" pitchFamily="18" charset="0"/>
              </a:rPr>
              <a:t>Here’s a histogram showing the frequencies of sophomores and juniors who </a:t>
            </a:r>
            <a:r>
              <a:rPr lang="en-US" sz="2600" b="1" dirty="0" smtClean="0">
                <a:solidFill>
                  <a:srgbClr val="FF0000"/>
                </a:solidFill>
                <a:latin typeface="Times New Roman" pitchFamily="18" charset="0"/>
                <a:cs typeface="Times New Roman" pitchFamily="18" charset="0"/>
              </a:rPr>
              <a:t>completed.</a:t>
            </a:r>
            <a:endParaRPr lang="en-US" sz="2600" b="1" dirty="0">
              <a:solidFill>
                <a:srgbClr val="FF0000"/>
              </a:solidFill>
              <a:latin typeface="Times New Roman" pitchFamily="18" charset="0"/>
              <a:cs typeface="Times New Roman" pitchFamily="18" charset="0"/>
            </a:endParaRPr>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8" name="Picture 7" descr="https://lh6.googleusercontent.com/EUgtEdAfh2H54QQep5I3WUxvjP0rfHxu1hiUQne6KoITlE83KgQyalkniurHyod-xWqORZjEdOwFi8ql16KxvI4uEo5lQkFzCgmE0FhxvWmQ_Cq32QzuuxLTWI-KLQKrKUvY0HYKsMBtxd9D"/>
          <p:cNvPicPr/>
          <p:nvPr/>
        </p:nvPicPr>
        <p:blipFill>
          <a:blip r:embed="rId2">
            <a:extLst>
              <a:ext uri="{28A0092B-C50C-407E-A947-70E740481C1C}">
                <a14:useLocalDpi xmlns:a14="http://schemas.microsoft.com/office/drawing/2010/main" val="0"/>
              </a:ext>
            </a:extLst>
          </a:blip>
          <a:srcRect/>
          <a:stretch>
            <a:fillRect/>
          </a:stretch>
        </p:blipFill>
        <p:spPr bwMode="auto">
          <a:xfrm>
            <a:off x="2300287" y="2590800"/>
            <a:ext cx="4010025" cy="3186113"/>
          </a:xfrm>
          <a:prstGeom prst="rect">
            <a:avLst/>
          </a:prstGeom>
          <a:noFill/>
          <a:ln>
            <a:noFill/>
          </a:ln>
        </p:spPr>
      </p:pic>
    </p:spTree>
    <p:extLst>
      <p:ext uri="{BB962C8B-B14F-4D97-AF65-F5344CB8AC3E}">
        <p14:creationId xmlns:p14="http://schemas.microsoft.com/office/powerpoint/2010/main" val="162110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457200" y="1219200"/>
            <a:ext cx="7467600" cy="3970318"/>
          </a:xfrm>
          <a:prstGeom prst="rect">
            <a:avLst/>
          </a:prstGeom>
        </p:spPr>
        <p:txBody>
          <a:bodyPr wrap="square">
            <a:spAutoFit/>
          </a:bodyPr>
          <a:lstStyle/>
          <a:p>
            <a:pPr algn="just"/>
            <a:r>
              <a:rPr lang="en-US" sz="2800" b="1" dirty="0">
                <a:latin typeface="Times New Roman" pitchFamily="18" charset="0"/>
                <a:cs typeface="Times New Roman" pitchFamily="18" charset="0"/>
              </a:rPr>
              <a:t>2.5 Graphs for Frequency Distributions of Qualitative Variables </a:t>
            </a:r>
            <a:r>
              <a:rPr lang="en-US" sz="2800" b="1" dirty="0" smtClean="0">
                <a:latin typeface="Times New Roman" pitchFamily="18" charset="0"/>
                <a:cs typeface="Times New Roman" pitchFamily="18" charset="0"/>
              </a:rPr>
              <a:t>:</a:t>
            </a:r>
          </a:p>
          <a:p>
            <a:pPr algn="just"/>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If the variable displayed on the abscissa is qualitative, a bar graph is used. Bar graphs and histograms look nearly identical, but histograms are used when the variable on the abscissa is quantitative and bar graphs are used when the variable on the abscissa is qualitative. </a:t>
            </a:r>
            <a:endParaRPr lang="en-US" sz="2600" b="1" dirty="0">
              <a:latin typeface="Times New Roman" pitchFamily="18" charset="0"/>
              <a:cs typeface="Times New Roman" pitchFamily="18" charset="0"/>
            </a:endParaRPr>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Tree>
    <p:extLst>
      <p:ext uri="{BB962C8B-B14F-4D97-AF65-F5344CB8AC3E}">
        <p14:creationId xmlns:p14="http://schemas.microsoft.com/office/powerpoint/2010/main" val="162110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0" name="Picture 9"/>
          <p:cNvPicPr/>
          <p:nvPr/>
        </p:nvPicPr>
        <p:blipFill rotWithShape="1">
          <a:blip r:embed="rId2"/>
          <a:srcRect l="30404" t="45166" r="30202" b="43613"/>
          <a:stretch/>
        </p:blipFill>
        <p:spPr bwMode="auto">
          <a:xfrm>
            <a:off x="685800" y="1253066"/>
            <a:ext cx="7315200" cy="1523153"/>
          </a:xfrm>
          <a:prstGeom prst="rect">
            <a:avLst/>
          </a:prstGeom>
          <a:ln>
            <a:noFill/>
          </a:ln>
          <a:extLst>
            <a:ext uri="{53640926-AAD7-44D8-BBD7-CCE9431645EC}">
              <a14:shadowObscured xmlns:a14="http://schemas.microsoft.com/office/drawing/2010/main"/>
            </a:ext>
          </a:extLst>
        </p:spPr>
      </p:pic>
      <p:pic>
        <p:nvPicPr>
          <p:cNvPr id="11" name="Picture 10" descr="https://lh4.googleusercontent.com/5JXyxqkotgzGFwzaxIpDHcE6vFq0oJoBLlQP-jeKjLtgIVzdExXrqURfkkzkFJVNiiGoSUFWs_yRpXkuNG4CRRyRUJKw14dyY6_u7XX8x4BC5XJfHqvNcRwZUOVOqgsKi0fH6Ut1rqStUCG0"/>
          <p:cNvPicPr/>
          <p:nvPr/>
        </p:nvPicPr>
        <p:blipFill>
          <a:blip r:embed="rId3">
            <a:extLst>
              <a:ext uri="{28A0092B-C50C-407E-A947-70E740481C1C}">
                <a14:useLocalDpi xmlns:a14="http://schemas.microsoft.com/office/drawing/2010/main" val="0"/>
              </a:ext>
            </a:extLst>
          </a:blip>
          <a:srcRect/>
          <a:stretch>
            <a:fillRect/>
          </a:stretch>
        </p:blipFill>
        <p:spPr bwMode="auto">
          <a:xfrm>
            <a:off x="2105201" y="3048000"/>
            <a:ext cx="4905375" cy="2371725"/>
          </a:xfrm>
          <a:prstGeom prst="rect">
            <a:avLst/>
          </a:prstGeom>
          <a:noFill/>
          <a:ln>
            <a:noFill/>
          </a:ln>
        </p:spPr>
      </p:pic>
    </p:spTree>
    <p:extLst>
      <p:ext uri="{BB962C8B-B14F-4D97-AF65-F5344CB8AC3E}">
        <p14:creationId xmlns:p14="http://schemas.microsoft.com/office/powerpoint/2010/main" val="183474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404784563"/>
              </p:ext>
            </p:extLst>
          </p:nvPr>
        </p:nvGraphicFramePr>
        <p:xfrm>
          <a:off x="695175" y="1905000"/>
          <a:ext cx="7315200" cy="146304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err="1" smtClean="0">
                          <a:latin typeface="Times New Roman" pitchFamily="18" charset="0"/>
                          <a:cs typeface="Times New Roman" pitchFamily="18" charset="0"/>
                        </a:rPr>
                        <a:t>Ogives</a:t>
                      </a:r>
                      <a:endParaRPr lang="en-US" sz="1600" b="1" dirty="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3</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marL="0" marR="0" algn="l" rtl="1">
                        <a:lnSpc>
                          <a:spcPct val="107000"/>
                        </a:lnSpc>
                        <a:spcBef>
                          <a:spcPts val="0"/>
                        </a:spcBef>
                        <a:spcAft>
                          <a:spcPts val="0"/>
                        </a:spcAft>
                      </a:pPr>
                      <a:r>
                        <a:rPr lang="en-US" sz="1600" b="1" dirty="0" smtClean="0">
                          <a:solidFill>
                            <a:schemeClr val="tx1"/>
                          </a:solidFill>
                          <a:latin typeface="Times New Roman" pitchFamily="18" charset="0"/>
                          <a:cs typeface="Times New Roman" pitchFamily="18" charset="0"/>
                        </a:rPr>
                        <a:t>Graphs for Frequency Distributions of Quantitative Variables</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6</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latin typeface="Times New Roman" pitchFamily="18" charset="0"/>
                          <a:cs typeface="Times New Roman" pitchFamily="18" charset="0"/>
                        </a:rPr>
                        <a:t>Graphs for Frequency Distributions of Qualitative Variables </a:t>
                      </a:r>
                      <a:endParaRPr lang="en-US" sz="1600" b="1" dirty="0">
                        <a:solidFill>
                          <a:schemeClr val="tx1"/>
                        </a:solidFill>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11</a:t>
                      </a:r>
                      <a:endParaRPr lang="en-US" sz="1050"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175986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
        <p:nvSpPr>
          <p:cNvPr id="10" name="Rectangle 9"/>
          <p:cNvSpPr/>
          <p:nvPr/>
        </p:nvSpPr>
        <p:spPr>
          <a:xfrm>
            <a:off x="838200" y="1028342"/>
            <a:ext cx="7010400" cy="4401205"/>
          </a:xfrm>
          <a:prstGeom prst="rect">
            <a:avLst/>
          </a:prstGeom>
        </p:spPr>
        <p:txBody>
          <a:bodyPr wrap="square">
            <a:spAutoFit/>
          </a:bodyPr>
          <a:lstStyle/>
          <a:p>
            <a:pPr algn="just"/>
            <a:r>
              <a:rPr lang="en-US" sz="2000" b="1" dirty="0">
                <a:latin typeface="Times New Roman" pitchFamily="18" charset="0"/>
                <a:cs typeface="Times New Roman" pitchFamily="18" charset="0"/>
              </a:rPr>
              <a:t>2.3 </a:t>
            </a:r>
            <a:r>
              <a:rPr lang="en-US" sz="2000" b="1" dirty="0" err="1">
                <a:latin typeface="Times New Roman" pitchFamily="18" charset="0"/>
                <a:cs typeface="Times New Roman" pitchFamily="18" charset="0"/>
              </a:rPr>
              <a:t>Ogives</a:t>
            </a:r>
            <a:endParaRPr lang="en-US" sz="200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For a set of observations, we know how to construct a frequency distribution. In some cases we may require the number of observations less than a given value or more than a given value. This is obtained by an accumulating (adding) the frequencies up to (or above) the give value. This accumulated frequency is called cumulative frequency.</a:t>
            </a:r>
          </a:p>
          <a:p>
            <a:pPr algn="just"/>
            <a:r>
              <a:rPr lang="en-US" sz="2000" b="1" dirty="0">
                <a:latin typeface="Times New Roman" pitchFamily="18" charset="0"/>
                <a:cs typeface="Times New Roman" pitchFamily="18" charset="0"/>
              </a:rPr>
              <a:t>These cumulative frequencies are then listed in a table is called a cumulative frequency table. The curve table is obtained by plotting cumulative frequencies is called a cumulative frequency curve or an </a:t>
            </a:r>
            <a:r>
              <a:rPr lang="en-US" sz="2000" b="1" dirty="0" err="1">
                <a:latin typeface="Times New Roman" pitchFamily="18" charset="0"/>
                <a:cs typeface="Times New Roman" pitchFamily="18" charset="0"/>
              </a:rPr>
              <a:t>ogive</a:t>
            </a:r>
            <a:r>
              <a:rPr lang="en-US" sz="2000" b="1" dirty="0">
                <a:latin typeface="Times New Roman" pitchFamily="18" charset="0"/>
                <a:cs typeface="Times New Roman" pitchFamily="18" charset="0"/>
              </a:rPr>
              <a:t>. There are two methods of constructing </a:t>
            </a:r>
            <a:r>
              <a:rPr lang="en-US" sz="2000" b="1" dirty="0" err="1">
                <a:latin typeface="Times New Roman" pitchFamily="18" charset="0"/>
                <a:cs typeface="Times New Roman" pitchFamily="18" charset="0"/>
              </a:rPr>
              <a:t>ogive</a:t>
            </a:r>
            <a:r>
              <a:rPr lang="en-US" sz="2000" b="1" dirty="0">
                <a:latin typeface="Times New Roman" pitchFamily="18" charset="0"/>
                <a:cs typeface="Times New Roman" pitchFamily="18" charset="0"/>
              </a:rPr>
              <a:t> namely:</a:t>
            </a:r>
          </a:p>
          <a:p>
            <a:pPr algn="just"/>
            <a:r>
              <a:rPr lang="en-US" sz="2000" b="1" dirty="0">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The ‘less than </a:t>
            </a:r>
            <a:r>
              <a:rPr lang="en-US" sz="2000" b="1" dirty="0" err="1">
                <a:solidFill>
                  <a:srgbClr val="C00000"/>
                </a:solidFill>
                <a:latin typeface="Times New Roman" pitchFamily="18" charset="0"/>
                <a:cs typeface="Times New Roman" pitchFamily="18" charset="0"/>
              </a:rPr>
              <a:t>ogive</a:t>
            </a:r>
            <a:r>
              <a:rPr lang="en-US" sz="2000" b="1" dirty="0">
                <a:solidFill>
                  <a:srgbClr val="C00000"/>
                </a:solidFill>
                <a:latin typeface="Times New Roman" pitchFamily="18" charset="0"/>
                <a:cs typeface="Times New Roman" pitchFamily="18" charset="0"/>
              </a:rPr>
              <a:t>’ method.</a:t>
            </a:r>
          </a:p>
          <a:p>
            <a:pPr algn="just"/>
            <a:r>
              <a:rPr lang="en-US" sz="2000" b="1" dirty="0">
                <a:solidFill>
                  <a:srgbClr val="C00000"/>
                </a:solidFill>
                <a:latin typeface="Times New Roman" pitchFamily="18" charset="0"/>
                <a:cs typeface="Times New Roman" pitchFamily="18" charset="0"/>
              </a:rPr>
              <a:t>•	The ‘more than </a:t>
            </a:r>
            <a:r>
              <a:rPr lang="en-US" sz="2000" b="1" dirty="0" err="1">
                <a:solidFill>
                  <a:srgbClr val="C00000"/>
                </a:solidFill>
                <a:latin typeface="Times New Roman" pitchFamily="18" charset="0"/>
                <a:cs typeface="Times New Roman" pitchFamily="18" charset="0"/>
              </a:rPr>
              <a:t>ogive</a:t>
            </a:r>
            <a:r>
              <a:rPr lang="en-US" sz="2000" b="1" dirty="0">
                <a:solidFill>
                  <a:srgbClr val="C00000"/>
                </a:solidFill>
                <a:latin typeface="Times New Roman" pitchFamily="18" charset="0"/>
                <a:cs typeface="Times New Roman" pitchFamily="18" charset="0"/>
              </a:rPr>
              <a:t>’ method.</a:t>
            </a:r>
          </a:p>
        </p:txBody>
      </p:sp>
    </p:spTree>
    <p:extLst>
      <p:ext uri="{BB962C8B-B14F-4D97-AF65-F5344CB8AC3E}">
        <p14:creationId xmlns:p14="http://schemas.microsoft.com/office/powerpoint/2010/main" val="22855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0" name="Picture 9"/>
          <p:cNvPicPr/>
          <p:nvPr/>
        </p:nvPicPr>
        <p:blipFill rotWithShape="1">
          <a:blip r:embed="rId2"/>
          <a:srcRect l="30707" t="21908" r="30505" b="65342"/>
          <a:stretch/>
        </p:blipFill>
        <p:spPr bwMode="auto">
          <a:xfrm>
            <a:off x="609600" y="1098869"/>
            <a:ext cx="6781800" cy="126333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3"/>
          <a:srcRect l="30101" t="32144" r="39091" b="31583"/>
          <a:stretch/>
        </p:blipFill>
        <p:spPr bwMode="auto">
          <a:xfrm>
            <a:off x="1447800" y="2869564"/>
            <a:ext cx="5105400" cy="3378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96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0" name="Picture 9"/>
          <p:cNvPicPr/>
          <p:nvPr/>
        </p:nvPicPr>
        <p:blipFill rotWithShape="1">
          <a:blip r:embed="rId2"/>
          <a:srcRect l="38283" t="37352" r="37879" b="29966"/>
          <a:stretch/>
        </p:blipFill>
        <p:spPr bwMode="auto">
          <a:xfrm>
            <a:off x="1714500" y="1219200"/>
            <a:ext cx="5181600" cy="403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10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447800"/>
            <a:ext cx="7086600" cy="2895600"/>
          </a:xfrm>
        </p:spPr>
        <p:txBody>
          <a:bodyPr>
            <a:normAutofit fontScale="25000" lnSpcReduction="20000"/>
          </a:bodyPr>
          <a:lstStyle/>
          <a:p>
            <a:pPr algn="just"/>
            <a:r>
              <a:rPr lang="en-US" sz="8000" b="1" dirty="0">
                <a:solidFill>
                  <a:schemeClr val="tx1"/>
                </a:solidFill>
                <a:latin typeface="Times New Roman" pitchFamily="18" charset="0"/>
                <a:cs typeface="Times New Roman" pitchFamily="18" charset="0"/>
              </a:rPr>
              <a:t>2.4 Graphs for Frequency Distributions of Quantitative </a:t>
            </a:r>
            <a:r>
              <a:rPr lang="en-US" sz="8000" b="1" dirty="0" smtClean="0">
                <a:solidFill>
                  <a:schemeClr val="tx1"/>
                </a:solidFill>
                <a:latin typeface="Times New Roman" pitchFamily="18" charset="0"/>
                <a:cs typeface="Times New Roman" pitchFamily="18" charset="0"/>
              </a:rPr>
              <a:t>Variables:</a:t>
            </a:r>
          </a:p>
          <a:p>
            <a:pPr algn="just"/>
            <a:endParaRPr lang="en-US" sz="8000" b="1" dirty="0">
              <a:solidFill>
                <a:schemeClr val="tx1"/>
              </a:solidFill>
              <a:latin typeface="Times New Roman" pitchFamily="18" charset="0"/>
              <a:cs typeface="Times New Roman" pitchFamily="18" charset="0"/>
            </a:endParaRPr>
          </a:p>
          <a:p>
            <a:pPr algn="just"/>
            <a:r>
              <a:rPr lang="en-US" sz="8000" b="1" dirty="0">
                <a:solidFill>
                  <a:schemeClr val="tx1"/>
                </a:solidFill>
                <a:latin typeface="Times New Roman" pitchFamily="18" charset="0"/>
                <a:cs typeface="Times New Roman" pitchFamily="18" charset="0"/>
              </a:rPr>
              <a:t>When data are measured on a quantitative variable one of three different graphs are generally used to display the data: histograms, polygons, and line plots. There are some rules for when each of these graphs is used, but which graph type is used is a little less important than displaying data in a clear and simple manner. For each of the following examples, we use the frequency distribution of the Political Attitude data, which is reproduced below:</a:t>
            </a:r>
          </a:p>
        </p:txBody>
      </p:sp>
      <p:sp>
        <p:nvSpPr>
          <p:cNvPr id="8" name="Rectangle 7"/>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10" name="Picture 9"/>
          <p:cNvPicPr/>
          <p:nvPr/>
        </p:nvPicPr>
        <p:blipFill rotWithShape="1">
          <a:blip r:embed="rId3"/>
          <a:srcRect l="31515" t="36813" r="31212" b="50617"/>
          <a:stretch/>
        </p:blipFill>
        <p:spPr bwMode="auto">
          <a:xfrm>
            <a:off x="685800" y="4495800"/>
            <a:ext cx="6919383" cy="190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239000" cy="2133600"/>
          </a:xfrm>
        </p:spPr>
        <p:txBody>
          <a:bodyPr>
            <a:noAutofit/>
          </a:bodyPr>
          <a:lstStyle/>
          <a:p>
            <a:pPr algn="just"/>
            <a:r>
              <a:rPr lang="en-US" sz="2400" b="1" dirty="0">
                <a:solidFill>
                  <a:srgbClr val="C00000"/>
                </a:solidFill>
                <a:latin typeface="Times New Roman" pitchFamily="18" charset="0"/>
                <a:cs typeface="Times New Roman" pitchFamily="18" charset="0"/>
              </a:rPr>
              <a:t>People use the terms histogram and bar graph interchangeably, but they are not the same graph. Bar graphs are used when the variable on the Abscissa is qualitative, whereas histograms are used when the variable on the Abscissa is quantitative. </a:t>
            </a:r>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pic>
        <p:nvPicPr>
          <p:cNvPr id="7" name="Picture 6" descr="https://lh5.googleusercontent.com/w9uQHTpT6wZob92xn_0AGBL3VYvAEu690MpeSFwaZKMTTxc9ZnwBSTKsYHxoaZ6hk0gitzXuuQozkoR7cw5r4t3FAsq9_xdCsLoPWe9n6-r8kQ8-fYzujiB4a3L29VSBh-E1IyfMTExH5WxO"/>
          <p:cNvPicPr/>
          <p:nvPr/>
        </p:nvPicPr>
        <p:blipFill>
          <a:blip r:embed="rId2">
            <a:extLst>
              <a:ext uri="{28A0092B-C50C-407E-A947-70E740481C1C}">
                <a14:useLocalDpi xmlns:a14="http://schemas.microsoft.com/office/drawing/2010/main" val="0"/>
              </a:ext>
            </a:extLst>
          </a:blip>
          <a:srcRect/>
          <a:stretch>
            <a:fillRect/>
          </a:stretch>
        </p:blipFill>
        <p:spPr bwMode="auto">
          <a:xfrm>
            <a:off x="2395537" y="3733800"/>
            <a:ext cx="3819525" cy="2560320"/>
          </a:xfrm>
          <a:prstGeom prst="rect">
            <a:avLst/>
          </a:prstGeom>
          <a:noFill/>
          <a:ln>
            <a:noFill/>
          </a:ln>
        </p:spPr>
      </p:pic>
    </p:spTree>
    <p:extLst>
      <p:ext uri="{BB962C8B-B14F-4D97-AF65-F5344CB8AC3E}">
        <p14:creationId xmlns:p14="http://schemas.microsoft.com/office/powerpoint/2010/main" val="30792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
        <p:nvSpPr>
          <p:cNvPr id="8" name="Rectangle 7"/>
          <p:cNvSpPr/>
          <p:nvPr/>
        </p:nvSpPr>
        <p:spPr>
          <a:xfrm>
            <a:off x="877710" y="1351508"/>
            <a:ext cx="7123289" cy="1015663"/>
          </a:xfrm>
          <a:prstGeom prst="rect">
            <a:avLst/>
          </a:prstGeom>
        </p:spPr>
        <p:txBody>
          <a:bodyPr wrap="square">
            <a:spAutoFit/>
          </a:bodyPr>
          <a:lstStyle/>
          <a:p>
            <a:pPr algn="just"/>
            <a:r>
              <a:rPr lang="en-US" sz="2000" b="1" dirty="0">
                <a:latin typeface="Times New Roman" pitchFamily="18" charset="0"/>
                <a:cs typeface="Times New Roman" pitchFamily="18" charset="0"/>
              </a:rPr>
              <a:t>A polygon uses the height of lines between data points to represent the magnitude of a dependent variable, instead of columns as in bar graphs and histograms. </a:t>
            </a:r>
          </a:p>
        </p:txBody>
      </p:sp>
      <p:pic>
        <p:nvPicPr>
          <p:cNvPr id="10" name="Picture 9" descr="https://lh4.googleusercontent.com/Mh_Bw3Aa4EtbNPGBI95kkK8ekWR6HvQBENL759EWwy_yIDAbRjedsufs4FwJeDFcLxKRc0TUEpl9CfaQMPG5Mge66yQ0CDjy4T3fjsNAdTBseByz8YiUej6KiNro_UBWR4ESO1DKAuBL9i18"/>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667000"/>
            <a:ext cx="3681412" cy="2819400"/>
          </a:xfrm>
          <a:prstGeom prst="rect">
            <a:avLst/>
          </a:prstGeom>
          <a:noFill/>
          <a:ln>
            <a:noFill/>
          </a:ln>
        </p:spPr>
      </p:pic>
    </p:spTree>
    <p:extLst>
      <p:ext uri="{BB962C8B-B14F-4D97-AF65-F5344CB8AC3E}">
        <p14:creationId xmlns:p14="http://schemas.microsoft.com/office/powerpoint/2010/main" val="2964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6" name="Rectangle 5"/>
          <p:cNvSpPr/>
          <p:nvPr/>
        </p:nvSpPr>
        <p:spPr>
          <a:xfrm>
            <a:off x="685800" y="457200"/>
            <a:ext cx="7239000" cy="523220"/>
          </a:xfrm>
          <a:prstGeom prst="rect">
            <a:avLst/>
          </a:prstGeom>
        </p:spPr>
        <p:txBody>
          <a:bodyPr wrap="square">
            <a:spAutoFit/>
          </a:bodyPr>
          <a:lstStyle/>
          <a:p>
            <a:r>
              <a:rPr lang="en-US" sz="2800" b="1" dirty="0"/>
              <a:t>Frequency Distributions and Graphing</a:t>
            </a:r>
          </a:p>
        </p:txBody>
      </p:sp>
      <p:sp>
        <p:nvSpPr>
          <p:cNvPr id="3" name="Rectangle 2"/>
          <p:cNvSpPr/>
          <p:nvPr/>
        </p:nvSpPr>
        <p:spPr>
          <a:xfrm>
            <a:off x="762000" y="1219200"/>
            <a:ext cx="7162800" cy="1323439"/>
          </a:xfrm>
          <a:prstGeom prst="rect">
            <a:avLst/>
          </a:prstGeom>
        </p:spPr>
        <p:txBody>
          <a:bodyPr wrap="square">
            <a:spAutoFit/>
          </a:bodyPr>
          <a:lstStyle/>
          <a:p>
            <a:pPr algn="just"/>
            <a:r>
              <a:rPr lang="en-US" sz="2000" b="1" dirty="0">
                <a:latin typeface="Times New Roman" pitchFamily="18" charset="0"/>
                <a:cs typeface="Times New Roman" pitchFamily="18" charset="0"/>
              </a:rPr>
              <a:t>Line plots and histograms are also for presenting data from several groups within the same graph, that is, if several groups were measured on the same variable, these groups’ data can be plotted within the same graph. </a:t>
            </a:r>
          </a:p>
        </p:txBody>
      </p:sp>
      <p:pic>
        <p:nvPicPr>
          <p:cNvPr id="9" name="Picture 8" descr="https://lh5.googleusercontent.com/VUKgEHL6gZ7siqucAEzaG6UCEtK2iJr-QL0bOlJZV7-RX7gICzz48_WC10Ucx6vuzG0MUiSldWr8gPVjJz1E7q3hNIKRICy1-plZpHU7auVPHvbSFnGR1IcerUUugyzCzhbJaVgHyyKhB0m0"/>
          <p:cNvPicPr/>
          <p:nvPr/>
        </p:nvPicPr>
        <p:blipFill>
          <a:blip r:embed="rId2">
            <a:extLst>
              <a:ext uri="{28A0092B-C50C-407E-A947-70E740481C1C}">
                <a14:useLocalDpi xmlns:a14="http://schemas.microsoft.com/office/drawing/2010/main" val="0"/>
              </a:ext>
            </a:extLst>
          </a:blip>
          <a:srcRect/>
          <a:stretch>
            <a:fillRect/>
          </a:stretch>
        </p:blipFill>
        <p:spPr bwMode="auto">
          <a:xfrm>
            <a:off x="2709862" y="2743200"/>
            <a:ext cx="3919538" cy="2914650"/>
          </a:xfrm>
          <a:prstGeom prst="rect">
            <a:avLst/>
          </a:prstGeom>
          <a:noFill/>
          <a:ln>
            <a:noFill/>
          </a:ln>
        </p:spPr>
      </p:pic>
    </p:spTree>
    <p:extLst>
      <p:ext uri="{BB962C8B-B14F-4D97-AF65-F5344CB8AC3E}">
        <p14:creationId xmlns:p14="http://schemas.microsoft.com/office/powerpoint/2010/main" val="121789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124</TotalTime>
  <Words>472</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PowerPoint Presentation</vt:lpstr>
      <vt:lpstr>PowerPoint Presentation</vt:lpstr>
      <vt:lpstr>PowerPoint Presentation</vt:lpstr>
      <vt:lpstr> </vt:lpstr>
      <vt:lpstr> </vt:lpstr>
      <vt:lpstr>PowerPoint Presentation</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31</cp:revision>
  <dcterms:created xsi:type="dcterms:W3CDTF">2018-11-11T19:22:43Z</dcterms:created>
  <dcterms:modified xsi:type="dcterms:W3CDTF">2018-11-19T17:54:03Z</dcterms:modified>
</cp:coreProperties>
</file>